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CECB"/>
          </a:solidFill>
        </a:fill>
      </a:tcStyle>
    </a:wholeTbl>
    <a:band2H>
      <a:tcTxStyle b="def" i="def"/>
      <a:tcStyle>
        <a:tcBdr/>
        <a:fill>
          <a:solidFill>
            <a:srgbClr val="F5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F1F6"/>
          </a:solidFill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5D4"/>
          </a:solidFill>
        </a:fill>
      </a:tcStyle>
    </a:wholeTbl>
    <a:band2H>
      <a:tcTxStyle b="def" i="def"/>
      <a:tcStyle>
        <a:tcBdr/>
        <a:fill>
          <a:solidFill>
            <a:srgbClr val="FDEB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" name="Shape 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/>
          <p:cNvGrpSpPr/>
          <p:nvPr/>
        </p:nvGrpSpPr>
        <p:grpSpPr>
          <a:xfrm>
            <a:off x="-2" y="-10826"/>
            <a:ext cx="9144005" cy="6515398"/>
            <a:chOff x="0" y="0"/>
            <a:chExt cx="9144004" cy="6515397"/>
          </a:xfrm>
        </p:grpSpPr>
        <p:pic>
          <p:nvPicPr>
            <p:cNvPr id="16" name="Graphic 10" descr="Graphic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57201" y="0"/>
              <a:ext cx="3429002" cy="31815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Graphic 11" descr="Graphic 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95402" y="-1"/>
              <a:ext cx="7848603" cy="3522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Graphic 12" descr="Graphic 1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831826" y="2243307"/>
              <a:ext cx="1282978" cy="11085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Graphic 13" descr="Graphic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2972907"/>
              <a:ext cx="2757628" cy="3542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Graphic 14" descr="Graphic 1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" y="2323994"/>
              <a:ext cx="2259133" cy="2895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" name="Title Text"/>
          <p:cNvSpPr txBox="1"/>
          <p:nvPr>
            <p:ph type="title"/>
          </p:nvPr>
        </p:nvSpPr>
        <p:spPr>
          <a:xfrm>
            <a:off x="3276600" y="1213332"/>
            <a:ext cx="5326856" cy="1425579"/>
          </a:xfrm>
          <a:prstGeom prst="rect">
            <a:avLst/>
          </a:prstGeom>
        </p:spPr>
        <p:txBody>
          <a:bodyPr anchor="b"/>
          <a:lstStyle>
            <a:lvl1pPr algn="r">
              <a:defRPr sz="4500">
                <a:solidFill>
                  <a:srgbClr val="26262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4724400" y="3849666"/>
            <a:ext cx="3879056" cy="1234577"/>
          </a:xfrm>
          <a:prstGeom prst="rect">
            <a:avLst/>
          </a:prstGeom>
        </p:spPr>
        <p:txBody>
          <a:bodyPr/>
          <a:lstStyle>
            <a:lvl1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1pPr>
            <a:lvl2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2pPr>
            <a:lvl3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3pPr>
            <a:lvl4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4pPr>
            <a:lvl5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6416373" y="6092098"/>
            <a:ext cx="273654" cy="26425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0"/>
          <p:cNvGrpSpPr/>
          <p:nvPr/>
        </p:nvGrpSpPr>
        <p:grpSpPr>
          <a:xfrm>
            <a:off x="5105398" y="3139"/>
            <a:ext cx="4038605" cy="1101856"/>
            <a:chOff x="0" y="-1"/>
            <a:chExt cx="4038603" cy="1101854"/>
          </a:xfrm>
        </p:grpSpPr>
        <p:pic>
          <p:nvPicPr>
            <p:cNvPr id="40" name="Graphic 11" descr="Graphic 1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0663" y="-2"/>
              <a:ext cx="3897941" cy="75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Graphic 12" descr="Graphic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008078" cy="1101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itle Text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457200" y="1425655"/>
            <a:ext cx="7726682" cy="571502"/>
          </a:xfrm>
          <a:prstGeom prst="rect">
            <a:avLst/>
          </a:prstGeom>
        </p:spPr>
        <p:txBody>
          <a:bodyPr/>
          <a:lstStyle>
            <a:lvl1pPr marL="0" indent="64007">
              <a:buClrTx/>
              <a:buSzTx/>
              <a:buFontTx/>
              <a:buNone/>
              <a:defRPr sz="2000"/>
            </a:lvl1pPr>
            <a:lvl2pPr marL="0" indent="64007">
              <a:buClrTx/>
              <a:buSzTx/>
              <a:buFontTx/>
              <a:buNone/>
              <a:defRPr sz="2000"/>
            </a:lvl2pPr>
            <a:lvl3pPr marL="0" indent="64007">
              <a:buClrTx/>
              <a:buSzTx/>
              <a:buFontTx/>
              <a:buNone/>
              <a:defRPr sz="2000"/>
            </a:lvl3pPr>
            <a:lvl4pPr marL="0" indent="64007">
              <a:buClrTx/>
              <a:buSzTx/>
              <a:buFontTx/>
              <a:buNone/>
              <a:defRPr sz="2000"/>
            </a:lvl4pPr>
            <a:lvl5pPr marL="0" indent="64007">
              <a:buClrTx/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0"/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half" idx="1"/>
          </p:nvPr>
        </p:nvSpPr>
        <p:spPr>
          <a:xfrm>
            <a:off x="457200" y="1722435"/>
            <a:ext cx="4038600" cy="4525965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 marL="846771" indent="-309562">
              <a:defRPr sz="2600"/>
            </a:lvl2pPr>
            <a:lvl3pPr marL="1175003" indent="-297180">
              <a:defRPr sz="2600"/>
            </a:lvl3pPr>
            <a:lvl4pPr marL="1465072" indent="-303783">
              <a:defRPr sz="2600"/>
            </a:lvl4pPr>
            <a:lvl5pPr marL="1693672" indent="-303783">
              <a:defRPr sz="2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8294703" y="210695"/>
            <a:ext cx="273654" cy="26425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219456" y="1295400"/>
            <a:ext cx="914401" cy="5015864"/>
          </a:xfrm>
          <a:prstGeom prst="rect">
            <a:avLst/>
          </a:prstGeom>
        </p:spPr>
        <p:txBody>
          <a:bodyPr anchor="b"/>
          <a:lstStyle>
            <a:lvl1pPr marR="18288" indent="0" algn="r">
              <a:defRPr b="0" cap="all" sz="2900"/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quarter" idx="1"/>
          </p:nvPr>
        </p:nvSpPr>
        <p:spPr>
          <a:xfrm>
            <a:off x="1135854" y="1295400"/>
            <a:ext cx="2438402" cy="501586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  <a:lvl2pPr marL="0" indent="0">
              <a:buClrTx/>
              <a:buSzTx/>
              <a:buFontTx/>
              <a:buNone/>
              <a:defRPr sz="1400"/>
            </a:lvl2pPr>
            <a:lvl3pPr marL="0" indent="0">
              <a:buClrTx/>
              <a:buSzTx/>
              <a:buFontTx/>
              <a:buNone/>
              <a:defRPr sz="1400"/>
            </a:lvl3pPr>
            <a:lvl4pPr marL="0" indent="0">
              <a:buClrTx/>
              <a:buSzTx/>
              <a:buFontTx/>
              <a:buNone/>
              <a:defRPr sz="1400"/>
            </a:lvl4pPr>
            <a:lvl5pPr marL="0" indent="0"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8306229" y="210695"/>
            <a:ext cx="273654" cy="26425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/>
          <p:nvPr/>
        </p:nvGrpSpPr>
        <p:grpSpPr>
          <a:xfrm>
            <a:off x="5105398" y="3139"/>
            <a:ext cx="4038605" cy="1101856"/>
            <a:chOff x="0" y="-1"/>
            <a:chExt cx="4038603" cy="1101854"/>
          </a:xfrm>
        </p:grpSpPr>
        <p:pic>
          <p:nvPicPr>
            <p:cNvPr id="2" name="Graphic 17" descr="Graphic 1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0663" y="-2"/>
              <a:ext cx="3897941" cy="750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Graphic 18" descr="Graphic 1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008078" cy="1101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" name="Graphic 20" descr="Graphic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307176"/>
            <a:ext cx="1219200" cy="1550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raphic 26" descr="Graphic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6460" y="4545317"/>
            <a:ext cx="1248462" cy="157033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/>
          <p:nvPr>
            <p:ph type="title"/>
          </p:nvPr>
        </p:nvSpPr>
        <p:spPr>
          <a:xfrm>
            <a:off x="457200" y="365394"/>
            <a:ext cx="4876800" cy="799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8298513" y="210695"/>
            <a:ext cx="273654" cy="26425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ctr">
              <a:defRPr b="1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</p:sldLayoutIdLst>
  <p:transition xmlns:p14="http://schemas.microsoft.com/office/powerpoint/2010/main" spd="med" advClick="1"/>
  <p:txStyles>
    <p:titleStyle>
      <a:lvl1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1pPr>
      <a:lvl2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2pPr>
      <a:lvl3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3pPr>
      <a:lvl4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4pPr>
      <a:lvl5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5pPr>
      <a:lvl6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6pPr>
      <a:lvl7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7pPr>
      <a:lvl8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8pPr>
      <a:lvl9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9pPr>
    </p:titleStyle>
    <p:bodyStyle>
      <a:lvl1pPr marL="448055" marR="0" indent="-38404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1pPr>
      <a:lvl2pPr marL="870585" marR="0" indent="-3333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95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2pPr>
      <a:lvl3pPr marL="1197863" marR="0" indent="-3200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3pPr>
      <a:lvl4pPr marL="1488438" marR="0" indent="-32715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4pPr>
      <a:lvl5pPr marL="1717038" marR="0" indent="-32715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5pPr>
      <a:lvl6pPr marL="1945638" marR="0" indent="-32715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6pPr>
      <a:lvl7pPr marL="2242566" marR="0" indent="-368044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7pPr>
      <a:lvl8pPr marL="2423159" marR="0" indent="-3200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8pPr>
      <a:lvl9pPr marL="2651759" marR="0" indent="-3200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"/>
          <p:cNvSpPr txBox="1"/>
          <p:nvPr>
            <p:ph type="ctrTitle"/>
          </p:nvPr>
        </p:nvSpPr>
        <p:spPr>
          <a:xfrm>
            <a:off x="2207328" y="415919"/>
            <a:ext cx="6588081" cy="2393374"/>
          </a:xfrm>
          <a:prstGeom prst="rect">
            <a:avLst/>
          </a:prstGeom>
        </p:spPr>
        <p:txBody>
          <a:bodyPr/>
          <a:lstStyle/>
          <a:p>
            <a:pPr indent="96925" defTabSz="484630">
              <a:defRPr sz="3000"/>
            </a:pPr>
            <a:r>
              <a:t>Tìm hiểu về Amazon Textract </a:t>
            </a:r>
          </a:p>
          <a:p>
            <a:pPr indent="96925" defTabSz="484630">
              <a:defRPr sz="3000"/>
            </a:pPr>
            <a:r>
              <a:t>Và viết ứng dụng minh hoạ về Amazon Textract</a:t>
            </a:r>
            <a:r>
              <a:rPr sz="2300"/>
              <a:t> </a:t>
            </a:r>
            <a:br>
              <a:rPr sz="2300"/>
            </a:br>
            <a:endParaRPr sz="2300"/>
          </a:p>
          <a:p>
            <a:pPr indent="96925" defTabSz="484630">
              <a:defRPr b="0" sz="2300"/>
            </a:pPr>
            <a:r>
              <a:t>Tuần 11</a:t>
            </a:r>
          </a:p>
        </p:txBody>
      </p:sp>
      <p:sp>
        <p:nvSpPr>
          <p:cNvPr id="73" name="Rectangle 2"/>
          <p:cNvSpPr txBox="1"/>
          <p:nvPr>
            <p:ph type="subTitle" sz="quarter" idx="1"/>
          </p:nvPr>
        </p:nvSpPr>
        <p:spPr>
          <a:xfrm>
            <a:off x="4116885" y="4457541"/>
            <a:ext cx="5766989" cy="1234577"/>
          </a:xfrm>
          <a:prstGeom prst="rect">
            <a:avLst/>
          </a:prstGeom>
        </p:spPr>
        <p:txBody>
          <a:bodyPr/>
          <a:lstStyle/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Hoàng Phúc    19110052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Tạ Bảo Minh                 19110399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Minh Luân       19110395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"/>
          <p:cNvSpPr txBox="1"/>
          <p:nvPr>
            <p:ph type="title"/>
          </p:nvPr>
        </p:nvSpPr>
        <p:spPr>
          <a:xfrm>
            <a:off x="388348" y="474946"/>
            <a:ext cx="4638674" cy="675927"/>
          </a:xfrm>
          <a:prstGeom prst="rect">
            <a:avLst/>
          </a:prstGeom>
        </p:spPr>
        <p:txBody>
          <a:bodyPr/>
          <a:lstStyle>
            <a:lvl1pPr indent="170077" defTabSz="850391">
              <a:defRPr sz="3720"/>
            </a:lvl1pPr>
          </a:lstStyle>
          <a:p>
            <a:pPr/>
            <a:r>
              <a:t>Vấn đề phát sinh</a:t>
            </a:r>
          </a:p>
        </p:txBody>
      </p:sp>
      <p:sp>
        <p:nvSpPr>
          <p:cNvPr id="114" name="Slide Number Placeholder 5"/>
          <p:cNvSpPr txBox="1"/>
          <p:nvPr>
            <p:ph type="sldNum" sz="quarter" idx="4294967295"/>
          </p:nvPr>
        </p:nvSpPr>
        <p:spPr>
          <a:xfrm>
            <a:off x="8298513" y="210694"/>
            <a:ext cx="273654" cy="264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Các vấn đề lỗi phát sinh trong quá trình triển khai ứng dụng :"/>
          <p:cNvSpPr txBox="1"/>
          <p:nvPr/>
        </p:nvSpPr>
        <p:spPr>
          <a:xfrm>
            <a:off x="466724" y="1322091"/>
            <a:ext cx="6255466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Các vấn đề lỗi phát sinh trong quá trình triển khai ứng dụng 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</p:txBody>
      </p:sp>
      <p:pic>
        <p:nvPicPr>
          <p:cNvPr id="116" name="Screen Shot 2021-11-05 at 17.22.58.png" descr="Screen Shot 2021-11-05 at 17.22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895" y="2029583"/>
            <a:ext cx="6836209" cy="4210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81050" defTabSz="905255">
              <a:defRPr sz="3959"/>
            </a:lvl1pPr>
          </a:lstStyle>
          <a:p>
            <a:pPr/>
            <a:r>
              <a:t>Hướng cải thiện</a:t>
            </a:r>
          </a:p>
        </p:txBody>
      </p:sp>
      <p:sp>
        <p:nvSpPr>
          <p:cNvPr id="119" name="Slide Number Placeholder 5"/>
          <p:cNvSpPr txBox="1"/>
          <p:nvPr>
            <p:ph type="sldNum" sz="quarter" idx="4294967295"/>
          </p:nvPr>
        </p:nvSpPr>
        <p:spPr>
          <a:xfrm>
            <a:off x="8302717" y="210694"/>
            <a:ext cx="265246" cy="264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* Cải tiến giao diện Web cho ứng dụng"/>
          <p:cNvSpPr txBox="1"/>
          <p:nvPr/>
        </p:nvSpPr>
        <p:spPr>
          <a:xfrm>
            <a:off x="611317" y="2156060"/>
            <a:ext cx="5198489" cy="42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Cải tiến giao diện Web cho ứng dụng </a:t>
            </a:r>
          </a:p>
        </p:txBody>
      </p:sp>
      <p:sp>
        <p:nvSpPr>
          <p:cNvPr id="121" name="* Fix lỗi tạo user"/>
          <p:cNvSpPr txBox="1"/>
          <p:nvPr/>
        </p:nvSpPr>
        <p:spPr>
          <a:xfrm>
            <a:off x="598383" y="1496449"/>
            <a:ext cx="3038999" cy="44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Fix lỗi tạo AWS CLI</a:t>
            </a:r>
          </a:p>
        </p:txBody>
      </p:sp>
      <p:pic>
        <p:nvPicPr>
          <p:cNvPr id="122" name="Screen Shot 2021-11-05 at 17.27.35.png" descr="Screen Shot 2021-11-05 at 17.27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812" y="3225707"/>
            <a:ext cx="6083302" cy="1968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"/>
          <p:cNvSpPr txBox="1"/>
          <p:nvPr>
            <p:ph type="ctrTitle"/>
          </p:nvPr>
        </p:nvSpPr>
        <p:spPr>
          <a:xfrm>
            <a:off x="2198110" y="471226"/>
            <a:ext cx="6588082" cy="2393373"/>
          </a:xfrm>
          <a:prstGeom prst="rect">
            <a:avLst/>
          </a:prstGeom>
        </p:spPr>
        <p:txBody>
          <a:bodyPr/>
          <a:lstStyle/>
          <a:p>
            <a:pPr indent="96925" defTabSz="484630">
              <a:defRPr sz="3000"/>
            </a:pPr>
            <a:r>
              <a:t>Tìm hiểu về Amazon Textract </a:t>
            </a:r>
          </a:p>
          <a:p>
            <a:pPr indent="96925" defTabSz="484630">
              <a:defRPr sz="3000"/>
            </a:pPr>
            <a:r>
              <a:t>Và viết ứng dụng minh hoạ về Amazon Textract</a:t>
            </a:r>
            <a:r>
              <a:rPr sz="2300"/>
              <a:t> </a:t>
            </a:r>
            <a:br>
              <a:rPr sz="2300"/>
            </a:br>
            <a:endParaRPr sz="2300"/>
          </a:p>
          <a:p>
            <a:pPr indent="96925" defTabSz="484630">
              <a:defRPr b="0" sz="2300"/>
            </a:pPr>
            <a:r>
              <a:t>Tuần 12</a:t>
            </a:r>
          </a:p>
        </p:txBody>
      </p:sp>
      <p:sp>
        <p:nvSpPr>
          <p:cNvPr id="125" name="Rectangle 2"/>
          <p:cNvSpPr txBox="1"/>
          <p:nvPr>
            <p:ph type="subTitle" sz="quarter" idx="1"/>
          </p:nvPr>
        </p:nvSpPr>
        <p:spPr>
          <a:xfrm>
            <a:off x="4116885" y="4457541"/>
            <a:ext cx="5766989" cy="1234577"/>
          </a:xfrm>
          <a:prstGeom prst="rect">
            <a:avLst/>
          </a:prstGeom>
        </p:spPr>
        <p:txBody>
          <a:bodyPr/>
          <a:lstStyle/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Hoàng Phúc    19110052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Tạ Bảo Minh                 19110399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Minh Luân       19110395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"/>
          <p:cNvSpPr txBox="1"/>
          <p:nvPr>
            <p:ph type="title"/>
          </p:nvPr>
        </p:nvSpPr>
        <p:spPr>
          <a:xfrm>
            <a:off x="466725" y="381198"/>
            <a:ext cx="3847578" cy="675926"/>
          </a:xfrm>
          <a:prstGeom prst="rect">
            <a:avLst/>
          </a:prstGeom>
        </p:spPr>
        <p:txBody>
          <a:bodyPr/>
          <a:lstStyle>
            <a:lvl1pPr indent="148131" defTabSz="740663">
              <a:defRPr sz="3240"/>
            </a:lvl1pPr>
          </a:lstStyle>
          <a:p>
            <a:pPr/>
            <a:r>
              <a:t>Hướng cải thiện</a:t>
            </a:r>
          </a:p>
        </p:txBody>
      </p:sp>
      <p:sp>
        <p:nvSpPr>
          <p:cNvPr id="128" name="Slide Number Placeholder 5"/>
          <p:cNvSpPr txBox="1"/>
          <p:nvPr>
            <p:ph type="sldNum" sz="quarter" idx="4294967295"/>
          </p:nvPr>
        </p:nvSpPr>
        <p:spPr>
          <a:xfrm>
            <a:off x="8298513" y="210694"/>
            <a:ext cx="273654" cy="264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* Cải tiến giao diện Web cho ứng dụng"/>
          <p:cNvSpPr txBox="1"/>
          <p:nvPr/>
        </p:nvSpPr>
        <p:spPr>
          <a:xfrm>
            <a:off x="611317" y="2156060"/>
            <a:ext cx="5198489" cy="42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Cải tiến giao diện Web cho ứng dụng </a:t>
            </a:r>
          </a:p>
        </p:txBody>
      </p:sp>
      <p:sp>
        <p:nvSpPr>
          <p:cNvPr id="130" name="* Fix lỗi tạo user"/>
          <p:cNvSpPr txBox="1"/>
          <p:nvPr/>
        </p:nvSpPr>
        <p:spPr>
          <a:xfrm>
            <a:off x="598383" y="1496449"/>
            <a:ext cx="3038999" cy="44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Fix lỗi tạo AWS CLI</a:t>
            </a:r>
          </a:p>
        </p:txBody>
      </p:sp>
      <p:pic>
        <p:nvPicPr>
          <p:cNvPr id="131" name="Screen Shot 2021-11-05 at 17.27.35.png" descr="Screen Shot 2021-11-05 at 17.27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812" y="3225707"/>
            <a:ext cx="6083302" cy="196850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ctangle 1"/>
          <p:cNvSpPr txBox="1"/>
          <p:nvPr/>
        </p:nvSpPr>
        <p:spPr>
          <a:xfrm>
            <a:off x="4022725" y="747859"/>
            <a:ext cx="3847578" cy="67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19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Của tuần 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 Placeholder 5"/>
          <p:cNvSpPr txBox="1"/>
          <p:nvPr>
            <p:ph type="sldNum" sz="quarter" idx="4294967295"/>
          </p:nvPr>
        </p:nvSpPr>
        <p:spPr>
          <a:xfrm>
            <a:off x="8298513" y="210694"/>
            <a:ext cx="273654" cy="264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* Fix lỗi tạo user"/>
          <p:cNvSpPr txBox="1"/>
          <p:nvPr/>
        </p:nvSpPr>
        <p:spPr>
          <a:xfrm>
            <a:off x="598383" y="1496449"/>
            <a:ext cx="3268442" cy="44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1/ Fix lỗi tạo AWS CLI </a:t>
            </a:r>
          </a:p>
        </p:txBody>
      </p:sp>
      <p:sp>
        <p:nvSpPr>
          <p:cNvPr id="136" name="Rectang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pic>
        <p:nvPicPr>
          <p:cNvPr id="137" name="Screen Shot 2021-11-12 at 17.36.28.png" descr="Screen Shot 2021-11-12 at 17.36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638" y="1951049"/>
            <a:ext cx="7620314" cy="4529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ến độ thực hiệ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140" name="Cách Fix:"/>
          <p:cNvSpPr txBox="1"/>
          <p:nvPr/>
        </p:nvSpPr>
        <p:spPr>
          <a:xfrm>
            <a:off x="275317" y="4214729"/>
            <a:ext cx="973332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Cách Fix: </a:t>
            </a:r>
          </a:p>
        </p:txBody>
      </p:sp>
      <p:pic>
        <p:nvPicPr>
          <p:cNvPr id="141" name="Screen Shot 2021-11-12 at 17.42.59.png" descr="Screen Shot 2021-11-12 at 17.42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0345" y="4949772"/>
            <a:ext cx="6296716" cy="812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creen Shot 2021-11-12 at 17.44.51.png" descr="Screen Shot 2021-11-12 at 17.44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858" y="1051022"/>
            <a:ext cx="8276284" cy="2761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ến độ thực hiệ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pic>
        <p:nvPicPr>
          <p:cNvPr id="145" name="Screen Shot 2021-11-12 at 17.46.14.png" descr="Screen Shot 2021-11-12 at 17.46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921" y="1108599"/>
            <a:ext cx="4007049" cy="255388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MacOS:"/>
          <p:cNvSpPr txBox="1"/>
          <p:nvPr/>
        </p:nvSpPr>
        <p:spPr>
          <a:xfrm>
            <a:off x="173922" y="1218207"/>
            <a:ext cx="823314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MacOS:</a:t>
            </a:r>
          </a:p>
        </p:txBody>
      </p:sp>
      <p:pic>
        <p:nvPicPr>
          <p:cNvPr id="147" name="Screen Shot 2021-11-12 at 17.47.37.png" descr="Screen Shot 2021-11-12 at 17.47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9882" y="3713958"/>
            <a:ext cx="4832446" cy="2950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Screen Shot 2021-11-12 at 17.48.18.png" descr="Screen Shot 2021-11-12 at 17.48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1482" y="3794652"/>
            <a:ext cx="3815997" cy="1941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creen Shot 2021-11-12 at 18.01.02.png" descr="Screen Shot 2021-11-12 at 18.01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55661" y="877816"/>
            <a:ext cx="3338898" cy="278466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=&gt;&gt;"/>
          <p:cNvSpPr txBox="1"/>
          <p:nvPr/>
        </p:nvSpPr>
        <p:spPr>
          <a:xfrm>
            <a:off x="4847317" y="2103607"/>
            <a:ext cx="445699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=&gt;&gt;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3"/>
      <p:bldP build="whole" bldLvl="1" animBg="1" rev="0" advAuto="0" spid="147" grpId="5"/>
      <p:bldP build="whole" bldLvl="1" animBg="1" rev="0" advAuto="0" spid="145" grpId="1"/>
      <p:bldP build="whole" bldLvl="1" animBg="1" rev="0" advAuto="0" spid="150" grpId="2"/>
      <p:bldP build="whole" bldLvl="1" animBg="1" rev="0" advAuto="0" spid="148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ến độ thực hiệ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pic>
        <p:nvPicPr>
          <p:cNvPr id="153" name="Screen Shot 2021-11-12 at 17.49.17.png" descr="Screen Shot 2021-11-12 at 17.49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023" y="4079023"/>
            <a:ext cx="8573954" cy="2125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Kết Quả:"/>
          <p:cNvSpPr txBox="1"/>
          <p:nvPr/>
        </p:nvSpPr>
        <p:spPr>
          <a:xfrm>
            <a:off x="247664" y="1097220"/>
            <a:ext cx="955808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Kết Quả: </a:t>
            </a:r>
          </a:p>
        </p:txBody>
      </p:sp>
      <p:pic>
        <p:nvPicPr>
          <p:cNvPr id="155" name="Screen Shot 2021-11-12 at 17.50.17.png" descr="Screen Shot 2021-11-12 at 17.50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3691" y="1392518"/>
            <a:ext cx="6123424" cy="199311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=&gt;&gt;"/>
          <p:cNvSpPr txBox="1"/>
          <p:nvPr/>
        </p:nvSpPr>
        <p:spPr>
          <a:xfrm rot="4728164">
            <a:off x="4331123" y="3740922"/>
            <a:ext cx="748560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400" indent="38100"/>
          </a:lstStyle>
          <a:p>
            <a:pPr/>
            <a:r>
              <a:t>=&gt;&gt;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3"/>
      <p:bldP build="whole" bldLvl="1" animBg="1" rev="0" advAuto="0" spid="156" grpId="2"/>
      <p:bldP build="whole" bldLvl="1" animBg="1" rev="0" advAuto="0" spid="15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ến độ thực hiện"/>
          <p:cNvSpPr txBox="1"/>
          <p:nvPr>
            <p:ph type="title"/>
          </p:nvPr>
        </p:nvSpPr>
        <p:spPr>
          <a:xfrm>
            <a:off x="282370" y="216104"/>
            <a:ext cx="4638675" cy="675927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159" name="2/Cải tiến giao diện Web cho ứng dụng:"/>
          <p:cNvSpPr txBox="1"/>
          <p:nvPr/>
        </p:nvSpPr>
        <p:spPr>
          <a:xfrm>
            <a:off x="92336" y="1090210"/>
            <a:ext cx="5328422" cy="42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2/Cải tiến giao diện Web cho ứng dụng: </a:t>
            </a:r>
          </a:p>
        </p:txBody>
      </p:sp>
      <p:pic>
        <p:nvPicPr>
          <p:cNvPr id="160" name="Screen Shot 2021-11-05 at 17.27.35.png" descr="Screen Shot 2021-11-05 at 17.27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844" y="1713172"/>
            <a:ext cx="4436237" cy="1435527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=&gt;&gt;"/>
          <p:cNvSpPr txBox="1"/>
          <p:nvPr/>
        </p:nvSpPr>
        <p:spPr>
          <a:xfrm rot="4728164">
            <a:off x="3246352" y="2616358"/>
            <a:ext cx="748560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400" indent="38100"/>
          </a:lstStyle>
          <a:p>
            <a:pPr/>
            <a:r>
              <a:t>=&gt;&gt;</a:t>
            </a:r>
          </a:p>
        </p:txBody>
      </p:sp>
      <p:pic>
        <p:nvPicPr>
          <p:cNvPr id="162" name="Screen Shot 2021-11-12 at 17.55.02.png" descr="Screen Shot 2021-11-12 at 17.5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5392" y="2843706"/>
            <a:ext cx="6543316" cy="3991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1"/>
      <p:bldP build="whole" bldLvl="1" animBg="1" rev="0" advAuto="0" spid="162" grpId="3"/>
      <p:bldP build="whole" bldLvl="1" animBg="1" rev="0" advAuto="0" spid="16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Vấn đề phát sinh"/>
          <p:cNvSpPr txBox="1"/>
          <p:nvPr>
            <p:ph type="title"/>
          </p:nvPr>
        </p:nvSpPr>
        <p:spPr>
          <a:xfrm>
            <a:off x="388348" y="474946"/>
            <a:ext cx="4638674" cy="675927"/>
          </a:xfrm>
          <a:prstGeom prst="rect">
            <a:avLst/>
          </a:prstGeom>
        </p:spPr>
        <p:txBody>
          <a:bodyPr/>
          <a:lstStyle>
            <a:lvl1pPr indent="170077" defTabSz="850391">
              <a:defRPr sz="3720"/>
            </a:lvl1pPr>
          </a:lstStyle>
          <a:p>
            <a:pPr/>
            <a:r>
              <a:t>Vấn đề phát sinh</a:t>
            </a:r>
          </a:p>
        </p:txBody>
      </p:sp>
      <p:sp>
        <p:nvSpPr>
          <p:cNvPr id="165" name="* Chưa kết nối giữa Back End và Front End"/>
          <p:cNvSpPr txBox="1"/>
          <p:nvPr/>
        </p:nvSpPr>
        <p:spPr>
          <a:xfrm>
            <a:off x="561067" y="1594046"/>
            <a:ext cx="6167570" cy="44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* Chưa kết nối giữa Back End và Front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graphicFrame>
        <p:nvGraphicFramePr>
          <p:cNvPr id="76" name="Table 3"/>
          <p:cNvGraphicFramePr/>
          <p:nvPr/>
        </p:nvGraphicFramePr>
        <p:xfrm>
          <a:off x="118533" y="2370664"/>
          <a:ext cx="8790335" cy="224367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758066"/>
                <a:gridCol w="1758066"/>
                <a:gridCol w="1839112"/>
                <a:gridCol w="1677021"/>
                <a:gridCol w="1758066"/>
              </a:tblGrid>
              <a:tr h="1121834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27/10 - 5/11/2021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5/11 - 12/11/2021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12/11 - 19/11/2021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19/11 - 26/11/2021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26/11 - 3/12/2021</a:t>
                      </a:r>
                    </a:p>
                  </a:txBody>
                  <a:tcPr marL="19050" marR="19050" marT="19050" marB="19050" anchor="ctr" anchorCtr="0" horzOverflow="overflow"/>
                </a:tc>
              </a:tr>
              <a:tr h="1121834"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Nghiên cứu lý thuyết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Chọn đề tài, cài đặt, viết demo, phát hiện lỗi.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Báo cáo nhận góp ý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Trình bày nội dung báo cáo về lý thuyết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Set up và viết demo minh họa đơn giản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Chốt nội dung lý thuyết và viết báo cáo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Hoàn thiện demo minh họa 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Mở rộng ứng dụng minh họa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Hoàn thiện báo cáo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Hoàn thiện ứng dụng 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Nhận góp ý từ GV về tất cả nội dung trên.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Điều chỉnh và hoàn thiện theo góp ý.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Xác nhận Bản báo cáo và ứng dụng cuối kỳ.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"/>
          <p:cNvSpPr txBox="1"/>
          <p:nvPr/>
        </p:nvSpPr>
        <p:spPr>
          <a:xfrm>
            <a:off x="466725" y="381198"/>
            <a:ext cx="4638674" cy="67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1050" defTabSz="905255">
              <a:defRPr b="1" sz="3959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  <p:sp>
        <p:nvSpPr>
          <p:cNvPr id="168" name="* Kết nối giữa Back End và Front End"/>
          <p:cNvSpPr txBox="1"/>
          <p:nvPr/>
        </p:nvSpPr>
        <p:spPr>
          <a:xfrm>
            <a:off x="561067" y="1640134"/>
            <a:ext cx="5166769" cy="434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700"/>
            </a:lvl1pPr>
          </a:lstStyle>
          <a:p>
            <a:pPr/>
            <a:r>
              <a:t>* Kết nối giữa Back End và Front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"/>
          <p:cNvSpPr txBox="1"/>
          <p:nvPr>
            <p:ph type="ctrTitle"/>
          </p:nvPr>
        </p:nvSpPr>
        <p:spPr>
          <a:xfrm>
            <a:off x="2198110" y="471226"/>
            <a:ext cx="6588082" cy="2393373"/>
          </a:xfrm>
          <a:prstGeom prst="rect">
            <a:avLst/>
          </a:prstGeom>
        </p:spPr>
        <p:txBody>
          <a:bodyPr/>
          <a:lstStyle/>
          <a:p>
            <a:pPr indent="96925" defTabSz="484630">
              <a:defRPr sz="3000"/>
            </a:pPr>
            <a:r>
              <a:t>Tìm hiểu về Amazon Textract </a:t>
            </a:r>
          </a:p>
          <a:p>
            <a:pPr indent="96925" defTabSz="484630">
              <a:defRPr sz="3000"/>
            </a:pPr>
            <a:r>
              <a:t>Và viết ứng dụng minh hoạ về Amazon Textract</a:t>
            </a:r>
            <a:r>
              <a:rPr sz="2300"/>
              <a:t> </a:t>
            </a:r>
            <a:br>
              <a:rPr sz="2300"/>
            </a:br>
            <a:endParaRPr sz="2300"/>
          </a:p>
          <a:p>
            <a:pPr indent="96925" defTabSz="484630">
              <a:defRPr b="0" sz="2300"/>
            </a:pPr>
            <a:r>
              <a:t>Tuần 13</a:t>
            </a:r>
          </a:p>
        </p:txBody>
      </p:sp>
      <p:sp>
        <p:nvSpPr>
          <p:cNvPr id="171" name="Rectangle 2"/>
          <p:cNvSpPr txBox="1"/>
          <p:nvPr>
            <p:ph type="subTitle" sz="quarter" idx="1"/>
          </p:nvPr>
        </p:nvSpPr>
        <p:spPr>
          <a:xfrm>
            <a:off x="4116885" y="4457541"/>
            <a:ext cx="5766989" cy="1234577"/>
          </a:xfrm>
          <a:prstGeom prst="rect">
            <a:avLst/>
          </a:prstGeom>
        </p:spPr>
        <p:txBody>
          <a:bodyPr/>
          <a:lstStyle/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Hoàng Phúc    19110052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Tạ Bảo Minh                 19110399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Minh Luân       19110395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1"/>
          <p:cNvSpPr txBox="1"/>
          <p:nvPr/>
        </p:nvSpPr>
        <p:spPr>
          <a:xfrm>
            <a:off x="42281" y="113519"/>
            <a:ext cx="4638674" cy="67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32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  <p:sp>
        <p:nvSpPr>
          <p:cNvPr id="174" name="* Kết nối giữa Back End và Front End"/>
          <p:cNvSpPr txBox="1"/>
          <p:nvPr/>
        </p:nvSpPr>
        <p:spPr>
          <a:xfrm>
            <a:off x="561067" y="1640134"/>
            <a:ext cx="6104294" cy="49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* Kết nối giữa Back End và Front End</a:t>
            </a:r>
          </a:p>
        </p:txBody>
      </p:sp>
      <p:sp>
        <p:nvSpPr>
          <p:cNvPr id="175" name="Rectangle 1"/>
          <p:cNvSpPr txBox="1"/>
          <p:nvPr/>
        </p:nvSpPr>
        <p:spPr>
          <a:xfrm>
            <a:off x="3121935" y="618922"/>
            <a:ext cx="4638674" cy="67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29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Của tuần 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 Placeholder 5"/>
          <p:cNvSpPr txBox="1"/>
          <p:nvPr>
            <p:ph type="sldNum" sz="quarter" idx="4294967295"/>
          </p:nvPr>
        </p:nvSpPr>
        <p:spPr>
          <a:xfrm>
            <a:off x="8298513" y="210694"/>
            <a:ext cx="273654" cy="264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* Fix lỗi tạo user"/>
          <p:cNvSpPr txBox="1"/>
          <p:nvPr/>
        </p:nvSpPr>
        <p:spPr>
          <a:xfrm>
            <a:off x="44761" y="1016643"/>
            <a:ext cx="5699611" cy="44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1/ Kết nối giữa Front End và Back End :</a:t>
            </a:r>
          </a:p>
        </p:txBody>
      </p:sp>
      <p:sp>
        <p:nvSpPr>
          <p:cNvPr id="179" name="Rectang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pic>
        <p:nvPicPr>
          <p:cNvPr id="180" name="Screen Shot 2021-11-19 at 16.20.21.png" descr="Screen Shot 2021-11-19 at 16.20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967" y="1483085"/>
            <a:ext cx="8626066" cy="5391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ến độ thực hiện"/>
          <p:cNvSpPr txBox="1"/>
          <p:nvPr>
            <p:ph type="title"/>
          </p:nvPr>
        </p:nvSpPr>
        <p:spPr>
          <a:xfrm>
            <a:off x="97643" y="42981"/>
            <a:ext cx="4638675" cy="675927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183" name="* Fix lỗi tạo user"/>
          <p:cNvSpPr txBox="1"/>
          <p:nvPr/>
        </p:nvSpPr>
        <p:spPr>
          <a:xfrm>
            <a:off x="-1374" y="785967"/>
            <a:ext cx="5699611" cy="44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1/ Kết nối giữa Front End và Back End :</a:t>
            </a:r>
          </a:p>
        </p:txBody>
      </p:sp>
      <p:sp>
        <p:nvSpPr>
          <p:cNvPr id="184" name="*Kết quả Demo :"/>
          <p:cNvSpPr txBox="1"/>
          <p:nvPr/>
        </p:nvSpPr>
        <p:spPr>
          <a:xfrm>
            <a:off x="68229" y="1204826"/>
            <a:ext cx="1696861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*Kết quả Demo : </a:t>
            </a:r>
          </a:p>
        </p:txBody>
      </p:sp>
      <p:pic>
        <p:nvPicPr>
          <p:cNvPr id="185" name="HK1.png" descr="HK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547" y="2329110"/>
            <a:ext cx="7275533" cy="2199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 Shot 2021-11-19 at 01.17.11.png" descr="Screen Shot 2021-11-19 at 01.17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655" y="1515139"/>
            <a:ext cx="8486690" cy="5307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Vấn đề phát sinh"/>
          <p:cNvSpPr txBox="1"/>
          <p:nvPr>
            <p:ph type="title"/>
          </p:nvPr>
        </p:nvSpPr>
        <p:spPr>
          <a:xfrm>
            <a:off x="194580" y="216104"/>
            <a:ext cx="4638674" cy="675927"/>
          </a:xfrm>
          <a:prstGeom prst="rect">
            <a:avLst/>
          </a:prstGeom>
        </p:spPr>
        <p:txBody>
          <a:bodyPr/>
          <a:lstStyle>
            <a:lvl1pPr indent="170077" defTabSz="850391">
              <a:defRPr sz="3720"/>
            </a:lvl1pPr>
          </a:lstStyle>
          <a:p>
            <a:pPr/>
            <a:r>
              <a:t>Vấn đề phát sinh</a:t>
            </a:r>
          </a:p>
        </p:txBody>
      </p:sp>
      <p:sp>
        <p:nvSpPr>
          <p:cNvPr id="189" name="* Chưa render Data dạng Table một cách chuẩn"/>
          <p:cNvSpPr txBox="1"/>
          <p:nvPr/>
        </p:nvSpPr>
        <p:spPr>
          <a:xfrm>
            <a:off x="455765" y="1417048"/>
            <a:ext cx="6267329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Chưa render Data dạng Table một cách chuẩn </a:t>
            </a:r>
          </a:p>
        </p:txBody>
      </p:sp>
      <p:sp>
        <p:nvSpPr>
          <p:cNvPr id="190" name="* Vấn đề về Deloy Web"/>
          <p:cNvSpPr txBox="1"/>
          <p:nvPr/>
        </p:nvSpPr>
        <p:spPr>
          <a:xfrm>
            <a:off x="455765" y="2226849"/>
            <a:ext cx="3136977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Vấn đề về Deloy Web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* Render Data dạng Table một cách chuẩn"/>
          <p:cNvSpPr txBox="1"/>
          <p:nvPr/>
        </p:nvSpPr>
        <p:spPr>
          <a:xfrm>
            <a:off x="455765" y="1417048"/>
            <a:ext cx="5576363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Render Data dạng Table một cách chuẩn </a:t>
            </a:r>
          </a:p>
        </p:txBody>
      </p:sp>
      <p:sp>
        <p:nvSpPr>
          <p:cNvPr id="193" name="* Deloy Web"/>
          <p:cNvSpPr txBox="1"/>
          <p:nvPr/>
        </p:nvSpPr>
        <p:spPr>
          <a:xfrm>
            <a:off x="455765" y="2226849"/>
            <a:ext cx="1808841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Deloy Web </a:t>
            </a:r>
          </a:p>
        </p:txBody>
      </p:sp>
      <p:sp>
        <p:nvSpPr>
          <p:cNvPr id="194" name="Rectangle 1"/>
          <p:cNvSpPr txBox="1"/>
          <p:nvPr/>
        </p:nvSpPr>
        <p:spPr>
          <a:xfrm>
            <a:off x="291411" y="216104"/>
            <a:ext cx="4638674" cy="67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1050" defTabSz="905255">
              <a:defRPr b="1" sz="3959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  <p:sp>
        <p:nvSpPr>
          <p:cNvPr id="195" name="* Một số yêu cầu khác mà thầy đưa ra …."/>
          <p:cNvSpPr txBox="1"/>
          <p:nvPr/>
        </p:nvSpPr>
        <p:spPr>
          <a:xfrm>
            <a:off x="455765" y="3036651"/>
            <a:ext cx="5372500" cy="415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Một số yêu cầu khác mà thầy đưa ra 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"/>
          <p:cNvSpPr txBox="1"/>
          <p:nvPr>
            <p:ph type="ctrTitle"/>
          </p:nvPr>
        </p:nvSpPr>
        <p:spPr>
          <a:xfrm>
            <a:off x="2198110" y="471226"/>
            <a:ext cx="6588082" cy="2393373"/>
          </a:xfrm>
          <a:prstGeom prst="rect">
            <a:avLst/>
          </a:prstGeom>
        </p:spPr>
        <p:txBody>
          <a:bodyPr/>
          <a:lstStyle/>
          <a:p>
            <a:pPr indent="96925" defTabSz="484630">
              <a:defRPr sz="3000"/>
            </a:pPr>
            <a:r>
              <a:t>Tìm hiểu về Amazon Textract </a:t>
            </a:r>
          </a:p>
          <a:p>
            <a:pPr indent="96925" defTabSz="484630">
              <a:defRPr sz="3000"/>
            </a:pPr>
            <a:r>
              <a:t>Và viết ứng dụng minh hoạ về Amazon Textract</a:t>
            </a:r>
            <a:r>
              <a:rPr sz="2300"/>
              <a:t> </a:t>
            </a:r>
            <a:br>
              <a:rPr sz="2300"/>
            </a:br>
            <a:endParaRPr sz="2300"/>
          </a:p>
          <a:p>
            <a:pPr indent="96925" defTabSz="484630">
              <a:defRPr b="0" sz="2300"/>
            </a:pPr>
            <a:r>
              <a:t>Tuần 14</a:t>
            </a:r>
          </a:p>
        </p:txBody>
      </p:sp>
      <p:sp>
        <p:nvSpPr>
          <p:cNvPr id="198" name="Rectangle 2"/>
          <p:cNvSpPr txBox="1"/>
          <p:nvPr>
            <p:ph type="subTitle" sz="quarter" idx="1"/>
          </p:nvPr>
        </p:nvSpPr>
        <p:spPr>
          <a:xfrm>
            <a:off x="4116885" y="4457541"/>
            <a:ext cx="5766989" cy="1234577"/>
          </a:xfrm>
          <a:prstGeom prst="rect">
            <a:avLst/>
          </a:prstGeom>
        </p:spPr>
        <p:txBody>
          <a:bodyPr/>
          <a:lstStyle/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Hoàng Phúc    19110052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Tạ Bảo Minh                 19110399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Minh Luân       19110395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* Render Data dạng Table một cách chuẩn"/>
          <p:cNvSpPr txBox="1"/>
          <p:nvPr/>
        </p:nvSpPr>
        <p:spPr>
          <a:xfrm>
            <a:off x="455765" y="1417048"/>
            <a:ext cx="5576363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Render Data dạng Table một cách chuẩn </a:t>
            </a:r>
          </a:p>
        </p:txBody>
      </p:sp>
      <p:sp>
        <p:nvSpPr>
          <p:cNvPr id="201" name="Rectangle 1"/>
          <p:cNvSpPr txBox="1"/>
          <p:nvPr/>
        </p:nvSpPr>
        <p:spPr>
          <a:xfrm>
            <a:off x="59565" y="95544"/>
            <a:ext cx="4638675" cy="67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35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  <p:sp>
        <p:nvSpPr>
          <p:cNvPr id="202" name="* Một số yêu cầu khác mà thầy đưa ra …."/>
          <p:cNvSpPr txBox="1"/>
          <p:nvPr/>
        </p:nvSpPr>
        <p:spPr>
          <a:xfrm>
            <a:off x="427944" y="2144167"/>
            <a:ext cx="5372499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Một số yêu cầu khác mà thầy đưa ra ….</a:t>
            </a:r>
          </a:p>
        </p:txBody>
      </p:sp>
      <p:sp>
        <p:nvSpPr>
          <p:cNvPr id="203" name="Rectangle 1"/>
          <p:cNvSpPr txBox="1"/>
          <p:nvPr/>
        </p:nvSpPr>
        <p:spPr>
          <a:xfrm>
            <a:off x="3196125" y="618922"/>
            <a:ext cx="4638675" cy="67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27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Của tuần 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ến độ thực hiện"/>
          <p:cNvSpPr txBox="1"/>
          <p:nvPr>
            <p:ph type="title"/>
          </p:nvPr>
        </p:nvSpPr>
        <p:spPr>
          <a:xfrm>
            <a:off x="225605" y="288459"/>
            <a:ext cx="4638675" cy="675927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06" name="1/Tạo được Form Login :"/>
          <p:cNvSpPr txBox="1"/>
          <p:nvPr/>
        </p:nvSpPr>
        <p:spPr>
          <a:xfrm>
            <a:off x="66264" y="1185202"/>
            <a:ext cx="3400372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1/Tạo được Form Login :  </a:t>
            </a:r>
          </a:p>
        </p:txBody>
      </p:sp>
      <p:pic>
        <p:nvPicPr>
          <p:cNvPr id="207" name="Screen Shot 2021-11-29 at 13.25.13.png" descr="Screen Shot 2021-11-29 at 13.25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857" y="2041956"/>
            <a:ext cx="7954286" cy="474976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hay vì việc sửa AWS CLI trong code trước khi run thì nay đã có form login"/>
          <p:cNvSpPr txBox="1"/>
          <p:nvPr/>
        </p:nvSpPr>
        <p:spPr>
          <a:xfrm>
            <a:off x="222815" y="1654569"/>
            <a:ext cx="6986807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Thay vì việc sửa AWS CLI trong code trước khi run thì nay đã có form login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3"/>
          <p:cNvSpPr txBox="1"/>
          <p:nvPr>
            <p:ph type="title"/>
          </p:nvPr>
        </p:nvSpPr>
        <p:spPr>
          <a:xfrm>
            <a:off x="370930" y="1226388"/>
            <a:ext cx="4638676" cy="676276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OCR LÀ GÌ?</a:t>
            </a:r>
          </a:p>
        </p:txBody>
      </p:sp>
      <p:sp>
        <p:nvSpPr>
          <p:cNvPr id="79" name="TextBox 4"/>
          <p:cNvSpPr txBox="1"/>
          <p:nvPr/>
        </p:nvSpPr>
        <p:spPr>
          <a:xfrm>
            <a:off x="512445" y="1938292"/>
            <a:ext cx="8173237" cy="465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333333"/>
                </a:solidFill>
                <a:latin typeface="NotoSans"/>
                <a:ea typeface="NotoSans"/>
                <a:cs typeface="NotoSans"/>
                <a:sym typeface="NotoSans"/>
              </a:defRPr>
            </a:pPr>
            <a:r>
              <a:t>OCR là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t thu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t ng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khá quen thu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c 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vi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t</a:t>
            </a:r>
            <a:r>
              <a:rPr>
                <a:latin typeface="Arial"/>
                <a:ea typeface="Arial"/>
                <a:cs typeface="Arial"/>
                <a:sym typeface="Arial"/>
              </a:rPr>
              <a:t>ắ</a:t>
            </a:r>
            <a:r>
              <a:t>t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m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Optical Character Recognitio, t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m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ị</a:t>
            </a:r>
            <a:r>
              <a:t>ch là 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n d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ng ký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ự </a:t>
            </a:r>
            <a: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ằ</a:t>
            </a:r>
            <a:r>
              <a:t>ng quang h</a:t>
            </a:r>
            <a:r>
              <a:rPr>
                <a:latin typeface="Arial"/>
                <a:ea typeface="Arial"/>
                <a:cs typeface="Arial"/>
                <a:sym typeface="Arial"/>
              </a:rPr>
              <a:t>ọ</a:t>
            </a:r>
            <a:r>
              <a:t>c. Đây là công ngh</a:t>
            </a:r>
            <a:r>
              <a:rPr>
                <a:latin typeface="Arial"/>
                <a:ea typeface="Arial"/>
                <a:cs typeface="Arial"/>
                <a:sym typeface="Arial"/>
              </a:rPr>
              <a:t>ệ </a:t>
            </a:r>
            <a:r>
              <a:t>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áp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ng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“đ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ọ</a:t>
            </a:r>
            <a:r>
              <a:t>c” n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i dung trên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t file 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nh thành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ị</a:t>
            </a:r>
            <a:r>
              <a:t>nh d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ng văn b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 s</a:t>
            </a:r>
            <a:r>
              <a:rPr>
                <a:latin typeface="Arial"/>
                <a:ea typeface="Arial"/>
                <a:cs typeface="Arial"/>
                <a:sym typeface="Arial"/>
              </a:rPr>
              <a:t>ố</a:t>
            </a:r>
            <a: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solidFill>
                  <a:srgbClr val="333333"/>
                </a:solidFill>
                <a:latin typeface="NotoSans"/>
                <a:ea typeface="NotoSans"/>
                <a:cs typeface="NotoSans"/>
                <a:sym typeface="NotoSans"/>
              </a:defRPr>
            </a:pPr>
            <a:r>
              <a:t>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trư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c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n nay, công ngh</a:t>
            </a:r>
            <a:r>
              <a:rPr>
                <a:latin typeface="Arial"/>
                <a:ea typeface="Arial"/>
                <a:cs typeface="Arial"/>
                <a:sym typeface="Arial"/>
              </a:rPr>
              <a:t>ệ </a:t>
            </a:r>
            <a:r>
              <a:t>này có khá nhi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u h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ế </a:t>
            </a:r>
            <a:r>
              <a:t>dù đã xu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t 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n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r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t lâu như: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solidFill>
                  <a:srgbClr val="333333"/>
                </a:solidFill>
                <a:latin typeface="NotoSans"/>
                <a:ea typeface="NotoSans"/>
                <a:cs typeface="NotoSans"/>
                <a:sym typeface="NotoSans"/>
              </a:defRPr>
            </a:pPr>
            <a:r>
              <a:t>  - Ph</a:t>
            </a:r>
            <a:r>
              <a:rPr>
                <a:latin typeface="Arial"/>
                <a:ea typeface="Arial"/>
                <a:cs typeface="Arial"/>
                <a:sym typeface="Arial"/>
              </a:rPr>
              <a:t>ầ</a:t>
            </a:r>
            <a:r>
              <a:t>n l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n ph</a:t>
            </a:r>
            <a:r>
              <a:rPr>
                <a:latin typeface="Arial"/>
                <a:ea typeface="Arial"/>
                <a:cs typeface="Arial"/>
                <a:sym typeface="Arial"/>
              </a:rPr>
              <a:t>ầ</a:t>
            </a:r>
            <a:r>
              <a:t>n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m s</a:t>
            </a:r>
            <a:r>
              <a:rPr>
                <a:latin typeface="Arial"/>
                <a:ea typeface="Arial"/>
                <a:cs typeface="Arial"/>
                <a:sym typeface="Arial"/>
              </a:rPr>
              <a:t>ử </a:t>
            </a:r>
            <a:r>
              <a:t>d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ng OCR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ỉ </a:t>
            </a:r>
            <a:r>
              <a:t>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n d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ng 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kho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ng 80 - 90% trên hình 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nh rõ nét.</a:t>
            </a:r>
            <a:br/>
            <a:r>
              <a:t>  -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ố</a:t>
            </a:r>
            <a:r>
              <a:t>i v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i nh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</a:t>
            </a:r>
            <a:r>
              <a:t>ng hình 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nh có màu n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n mà màu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không có nhi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u chênh l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ch, hay các hình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p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vi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tay thì k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qu</a:t>
            </a:r>
            <a:r>
              <a:rPr>
                <a:latin typeface="Arial"/>
                <a:ea typeface="Arial"/>
                <a:cs typeface="Arial"/>
                <a:sym typeface="Arial"/>
              </a:rPr>
              <a:t>ả </a:t>
            </a:r>
            <a:r>
              <a:t>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n d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ng không kh</a:t>
            </a:r>
            <a:r>
              <a:rPr>
                <a:latin typeface="Arial"/>
                <a:ea typeface="Arial"/>
                <a:cs typeface="Arial"/>
                <a:sym typeface="Arial"/>
              </a:rPr>
              <a:t>ả </a:t>
            </a:r>
            <a:r>
              <a:t>quan cho l</a:t>
            </a:r>
            <a:r>
              <a:rPr>
                <a:latin typeface="Arial"/>
                <a:ea typeface="Arial"/>
                <a:cs typeface="Arial"/>
                <a:sym typeface="Arial"/>
              </a:rPr>
              <a:t>ắ</a:t>
            </a:r>
            <a:r>
              <a:t>m.</a:t>
            </a:r>
            <a:br/>
            <a:r>
              <a:t>  -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n th</a:t>
            </a:r>
            <a:r>
              <a:rPr>
                <a:latin typeface="Arial"/>
                <a:ea typeface="Arial"/>
                <a:cs typeface="Arial"/>
                <a:sym typeface="Arial"/>
              </a:rPr>
              <a:t>ờ</a:t>
            </a:r>
            <a:r>
              <a:t>i đi</a:t>
            </a:r>
            <a:r>
              <a:rPr>
                <a:latin typeface="Arial"/>
                <a:ea typeface="Arial"/>
                <a:cs typeface="Arial"/>
                <a:sym typeface="Arial"/>
              </a:rPr>
              <a:t>ể</a:t>
            </a:r>
            <a:r>
              <a:t>m 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n t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i thì OCR chưa th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h</a:t>
            </a:r>
            <a:r>
              <a:rPr>
                <a:latin typeface="Arial"/>
                <a:ea typeface="Arial"/>
                <a:cs typeface="Arial"/>
                <a:sym typeface="Arial"/>
              </a:rPr>
              <a:t>ỗ </a:t>
            </a:r>
            <a:r>
              <a:t>tr</a:t>
            </a:r>
            <a:r>
              <a:rPr>
                <a:latin typeface="Arial"/>
                <a:ea typeface="Arial"/>
                <a:cs typeface="Arial"/>
                <a:sym typeface="Arial"/>
              </a:rPr>
              <a:t>ợ </a:t>
            </a:r>
            <a:r>
              <a:t>t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t c</a:t>
            </a:r>
            <a:r>
              <a:rPr>
                <a:latin typeface="Arial"/>
                <a:ea typeface="Arial"/>
                <a:cs typeface="Arial"/>
                <a:sym typeface="Arial"/>
              </a:rPr>
              <a:t>ả </a:t>
            </a:r>
            <a:r>
              <a:t>các ngôn ng</a:t>
            </a:r>
            <a:r>
              <a:rPr>
                <a:latin typeface="Arial"/>
                <a:ea typeface="Arial"/>
                <a:cs typeface="Arial"/>
                <a:sym typeface="Arial"/>
              </a:rPr>
              <a:t>ữ</a:t>
            </a:r>
            <a:r>
              <a:t>.</a:t>
            </a:r>
          </a:p>
          <a:p>
            <a:pPr>
              <a:defRPr>
                <a:solidFill>
                  <a:srgbClr val="333333"/>
                </a:solidFill>
                <a:latin typeface="NotoSans"/>
                <a:ea typeface="NotoSans"/>
                <a:cs typeface="NotoSans"/>
                <a:sym typeface="NotoSans"/>
              </a:defRPr>
            </a:pPr>
            <a:br/>
            <a:r>
              <a:t>Chính vì nh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</a:t>
            </a:r>
            <a:r>
              <a:t>ng gi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i h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 này, nhi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u công ty v</a:t>
            </a:r>
            <a:r>
              <a:rPr>
                <a:latin typeface="Arial"/>
                <a:ea typeface="Arial"/>
                <a:cs typeface="Arial"/>
                <a:sym typeface="Arial"/>
              </a:rPr>
              <a:t>ẫ</a:t>
            </a:r>
            <a:r>
              <a:t>n bu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c ph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i s</a:t>
            </a:r>
            <a:r>
              <a:rPr>
                <a:latin typeface="Arial"/>
                <a:ea typeface="Arial"/>
                <a:cs typeface="Arial"/>
                <a:sym typeface="Arial"/>
              </a:rPr>
              <a:t>ử </a:t>
            </a:r>
            <a:r>
              <a:t>d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ng nhân viên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p nhi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u lo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i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li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u vào máy tính. Tuy nhiên, v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n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ề </a:t>
            </a:r>
            <a:r>
              <a:t>có th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gi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i quy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trong tương lai g</a:t>
            </a:r>
            <a:r>
              <a:rPr>
                <a:latin typeface="Arial"/>
                <a:ea typeface="Arial"/>
                <a:cs typeface="Arial"/>
                <a:sym typeface="Arial"/>
              </a:rPr>
              <a:t>ầ</a:t>
            </a:r>
            <a:r>
              <a:t>n v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i ph</a:t>
            </a:r>
            <a:r>
              <a:rPr>
                <a:latin typeface="Arial"/>
                <a:ea typeface="Arial"/>
                <a:cs typeface="Arial"/>
                <a:sym typeface="Arial"/>
              </a:rPr>
              <a:t>ầ</a:t>
            </a:r>
            <a:r>
              <a:t>n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m </a:t>
            </a:r>
            <a:r>
              <a:rPr b="1">
                <a:solidFill>
                  <a:srgbClr val="FF0000"/>
                </a:solidFill>
              </a:rPr>
              <a:t>Amazon Textract.</a:t>
            </a:r>
          </a:p>
        </p:txBody>
      </p:sp>
      <p:sp>
        <p:nvSpPr>
          <p:cNvPr id="80" name="Title 1"/>
          <p:cNvSpPr txBox="1"/>
          <p:nvPr/>
        </p:nvSpPr>
        <p:spPr>
          <a:xfrm>
            <a:off x="314325" y="209706"/>
            <a:ext cx="4638674" cy="67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4591" defTabSz="822959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2/Render Data dạng Table một cách chuẩn"/>
          <p:cNvSpPr txBox="1"/>
          <p:nvPr/>
        </p:nvSpPr>
        <p:spPr>
          <a:xfrm>
            <a:off x="29169" y="863387"/>
            <a:ext cx="4745865" cy="362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100"/>
            </a:lvl1pPr>
          </a:lstStyle>
          <a:p>
            <a:pPr/>
            <a:r>
              <a:t>2/Render Data dạng Table một cách chuẩn </a:t>
            </a:r>
          </a:p>
        </p:txBody>
      </p:sp>
      <p:sp>
        <p:nvSpPr>
          <p:cNvPr id="211" name="Tiến độ thực hiện"/>
          <p:cNvSpPr txBox="1"/>
          <p:nvPr>
            <p:ph type="title"/>
          </p:nvPr>
        </p:nvSpPr>
        <p:spPr>
          <a:xfrm>
            <a:off x="82764" y="113069"/>
            <a:ext cx="4638675" cy="675927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12" name="File Table.png"/>
          <p:cNvSpPr txBox="1"/>
          <p:nvPr/>
        </p:nvSpPr>
        <p:spPr>
          <a:xfrm>
            <a:off x="482482" y="2689536"/>
            <a:ext cx="1374387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File Table.png</a:t>
            </a:r>
          </a:p>
        </p:txBody>
      </p:sp>
      <p:pic>
        <p:nvPicPr>
          <p:cNvPr id="213" name="Screen Shot 2021-11-29 at 13.38.33.png" descr="Screen Shot 2021-11-29 at 13.3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64" y="1300555"/>
            <a:ext cx="3597988" cy="139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 Shot 2021-11-29 at 13.42.30.png" descr="Screen Shot 2021-11-29 at 13.42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9554" y="2686141"/>
            <a:ext cx="7290106" cy="4173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ến độ thực hiện"/>
          <p:cNvSpPr txBox="1"/>
          <p:nvPr>
            <p:ph type="title"/>
          </p:nvPr>
        </p:nvSpPr>
        <p:spPr>
          <a:xfrm>
            <a:off x="151414" y="65887"/>
            <a:ext cx="4638675" cy="675927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17" name="3/Một số yêu cầu khác mà thầy đưa ra:"/>
          <p:cNvSpPr txBox="1"/>
          <p:nvPr/>
        </p:nvSpPr>
        <p:spPr>
          <a:xfrm>
            <a:off x="75538" y="845831"/>
            <a:ext cx="5139956" cy="415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3/Một số yêu cầu khác mà thầy đưa ra:</a:t>
            </a:r>
          </a:p>
        </p:txBody>
      </p:sp>
      <p:sp>
        <p:nvSpPr>
          <p:cNvPr id="218" name="a) Xuất file .docx"/>
          <p:cNvSpPr txBox="1"/>
          <p:nvPr/>
        </p:nvSpPr>
        <p:spPr>
          <a:xfrm>
            <a:off x="222815" y="1253627"/>
            <a:ext cx="1638929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a) Xuất file .docx</a:t>
            </a:r>
          </a:p>
        </p:txBody>
      </p:sp>
      <p:pic>
        <p:nvPicPr>
          <p:cNvPr id="219" name="Screen Shot 2021-11-29 at 13.47.25.png" descr="Screen Shot 2021-11-29 at 13.47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15" y="1717262"/>
            <a:ext cx="9006570" cy="5131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ến độ thực hiện"/>
          <p:cNvSpPr txBox="1"/>
          <p:nvPr>
            <p:ph type="title"/>
          </p:nvPr>
        </p:nvSpPr>
        <p:spPr>
          <a:xfrm>
            <a:off x="151414" y="65887"/>
            <a:ext cx="4638675" cy="675927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22" name="3/Một số yêu cầu khác mà thầy đưa ra:"/>
          <p:cNvSpPr txBox="1"/>
          <p:nvPr/>
        </p:nvSpPr>
        <p:spPr>
          <a:xfrm>
            <a:off x="75538" y="845831"/>
            <a:ext cx="5139956" cy="415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3/Một số yêu cầu khác mà thầy đưa ra:</a:t>
            </a:r>
          </a:p>
        </p:txBody>
      </p:sp>
      <p:sp>
        <p:nvSpPr>
          <p:cNvPr id="223" name="a) Xuất file .docx"/>
          <p:cNvSpPr txBox="1"/>
          <p:nvPr/>
        </p:nvSpPr>
        <p:spPr>
          <a:xfrm>
            <a:off x="222815" y="1253627"/>
            <a:ext cx="1638929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a) Xuất file .docx</a:t>
            </a:r>
          </a:p>
        </p:txBody>
      </p:sp>
      <p:pic>
        <p:nvPicPr>
          <p:cNvPr id="224" name="Screen Shot 2021-11-29 at 13.52.35.png" descr="Screen Shot 2021-11-29 at 13.52.35.png"/>
          <p:cNvPicPr>
            <a:picLocks noChangeAspect="1"/>
          </p:cNvPicPr>
          <p:nvPr/>
        </p:nvPicPr>
        <p:blipFill>
          <a:blip r:embed="rId2">
            <a:extLst/>
          </a:blip>
          <a:srcRect l="0" t="4982" r="0" b="0"/>
          <a:stretch>
            <a:fillRect/>
          </a:stretch>
        </p:blipFill>
        <p:spPr>
          <a:xfrm>
            <a:off x="27185" y="1566709"/>
            <a:ext cx="9089453" cy="424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ến độ thực hiện"/>
          <p:cNvSpPr txBox="1"/>
          <p:nvPr>
            <p:ph type="title"/>
          </p:nvPr>
        </p:nvSpPr>
        <p:spPr>
          <a:xfrm>
            <a:off x="142140" y="-17577"/>
            <a:ext cx="4638675" cy="675927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27" name="3/Một số yêu cầu khác mà thầy đưa ra:"/>
          <p:cNvSpPr txBox="1"/>
          <p:nvPr/>
        </p:nvSpPr>
        <p:spPr>
          <a:xfrm>
            <a:off x="66264" y="748455"/>
            <a:ext cx="5139956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3/Một số yêu cầu khác mà thầy đưa ra:</a:t>
            </a:r>
          </a:p>
        </p:txBody>
      </p:sp>
      <p:sp>
        <p:nvSpPr>
          <p:cNvPr id="228" name="b) Xuất file .csv"/>
          <p:cNvSpPr txBox="1"/>
          <p:nvPr/>
        </p:nvSpPr>
        <p:spPr>
          <a:xfrm>
            <a:off x="213541" y="1151615"/>
            <a:ext cx="1499068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b) Xuất file .csv</a:t>
            </a:r>
          </a:p>
        </p:txBody>
      </p:sp>
      <p:pic>
        <p:nvPicPr>
          <p:cNvPr id="229" name="Screen Shot 2021-11-29 at 13.54.38.png" descr="Screen Shot 2021-11-29 at 13.5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02" y="1472976"/>
            <a:ext cx="9031596" cy="5403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ến độ thực hiện"/>
          <p:cNvSpPr txBox="1"/>
          <p:nvPr>
            <p:ph type="title"/>
          </p:nvPr>
        </p:nvSpPr>
        <p:spPr>
          <a:xfrm>
            <a:off x="142140" y="-17577"/>
            <a:ext cx="4638675" cy="675927"/>
          </a:xfrm>
          <a:prstGeom prst="rect">
            <a:avLst/>
          </a:prstGeom>
        </p:spPr>
        <p:txBody>
          <a:bodyPr/>
          <a:lstStyle>
            <a:lvl1pPr indent="164591" defTabSz="822959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32" name="3/Một số yêu cầu khác mà thầy đưa ra:"/>
          <p:cNvSpPr txBox="1"/>
          <p:nvPr/>
        </p:nvSpPr>
        <p:spPr>
          <a:xfrm>
            <a:off x="66264" y="748455"/>
            <a:ext cx="5139956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3/Một số yêu cầu khác mà thầy đưa ra:</a:t>
            </a:r>
          </a:p>
        </p:txBody>
      </p:sp>
      <p:sp>
        <p:nvSpPr>
          <p:cNvPr id="233" name="b) Xuất file .csv"/>
          <p:cNvSpPr txBox="1"/>
          <p:nvPr/>
        </p:nvSpPr>
        <p:spPr>
          <a:xfrm>
            <a:off x="213541" y="1151615"/>
            <a:ext cx="1499068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b) Xuất file .csv</a:t>
            </a:r>
          </a:p>
        </p:txBody>
      </p:sp>
      <p:pic>
        <p:nvPicPr>
          <p:cNvPr id="234" name="Screen Shot 2021-11-29 at 13.58.59.png" descr="Screen Shot 2021-11-29 at 13.5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745" y="1460683"/>
            <a:ext cx="7368510" cy="533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* Deloy Web trên AWS"/>
          <p:cNvSpPr txBox="1"/>
          <p:nvPr/>
        </p:nvSpPr>
        <p:spPr>
          <a:xfrm>
            <a:off x="298110" y="1280918"/>
            <a:ext cx="3088143" cy="415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Deloy Web trên AWS </a:t>
            </a:r>
          </a:p>
        </p:txBody>
      </p:sp>
      <p:sp>
        <p:nvSpPr>
          <p:cNvPr id="237" name="Rectangle 1"/>
          <p:cNvSpPr txBox="1"/>
          <p:nvPr/>
        </p:nvSpPr>
        <p:spPr>
          <a:xfrm>
            <a:off x="291411" y="216104"/>
            <a:ext cx="4638674" cy="67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1050" defTabSz="905255">
              <a:defRPr b="1" sz="3959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5"/>
          <p:cNvSpPr txBox="1"/>
          <p:nvPr>
            <p:ph type="sldNum" sz="quarter" idx="4294967295"/>
          </p:nvPr>
        </p:nvSpPr>
        <p:spPr>
          <a:xfrm>
            <a:off x="8340891" y="210692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" name="Rectangle 2"/>
          <p:cNvSpPr txBox="1"/>
          <p:nvPr>
            <p:ph type="body" sz="half" idx="1"/>
          </p:nvPr>
        </p:nvSpPr>
        <p:spPr>
          <a:xfrm>
            <a:off x="120927" y="1296319"/>
            <a:ext cx="9023074" cy="2242199"/>
          </a:xfrm>
          <a:prstGeom prst="rect">
            <a:avLst/>
          </a:prstGeom>
        </p:spPr>
        <p:txBody>
          <a:bodyPr/>
          <a:lstStyle/>
          <a:p>
            <a:pPr>
              <a:defRPr b="1" sz="2200"/>
            </a:pPr>
            <a:r>
              <a:t>1. Tìm hiểu về Amazon Textract :</a:t>
            </a:r>
          </a:p>
          <a:p>
            <a:pPr>
              <a:defRPr sz="2400">
                <a:solidFill>
                  <a:srgbClr val="333333"/>
                </a:solidFill>
                <a:latin typeface="OpenSans"/>
                <a:ea typeface="OpenSans"/>
                <a:cs typeface="OpenSans"/>
                <a:sym typeface="OpenSans"/>
              </a:defRPr>
            </a:pPr>
            <a:r>
              <a:t>Amazon Textract là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t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ị</a:t>
            </a:r>
            <a:r>
              <a:t>ch v</a:t>
            </a:r>
            <a:r>
              <a:rPr>
                <a:latin typeface="Arial"/>
                <a:ea typeface="Arial"/>
                <a:cs typeface="Arial"/>
                <a:sym typeface="Arial"/>
              </a:rPr>
              <a:t>ụ </a:t>
            </a:r>
            <a:r>
              <a:t>máy h</a:t>
            </a:r>
            <a:r>
              <a:rPr>
                <a:latin typeface="Arial"/>
                <a:ea typeface="Arial"/>
                <a:cs typeface="Arial"/>
                <a:sym typeface="Arial"/>
              </a:rPr>
              <a:t>ọ</a:t>
            </a:r>
            <a:r>
              <a:t>c (ML) s</a:t>
            </a:r>
            <a:r>
              <a:rPr>
                <a:latin typeface="Arial"/>
                <a:ea typeface="Arial"/>
                <a:cs typeface="Arial"/>
                <a:sym typeface="Arial"/>
              </a:rPr>
              <a:t>ử </a:t>
            </a:r>
            <a:r>
              <a:t>d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ng tính năng 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n di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n ký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ự </a:t>
            </a:r>
            <a:r>
              <a:t>quang h</a:t>
            </a:r>
            <a:r>
              <a:rPr>
                <a:latin typeface="Arial"/>
                <a:ea typeface="Arial"/>
                <a:cs typeface="Arial"/>
                <a:sym typeface="Arial"/>
              </a:rPr>
              <a:t>ọ</a:t>
            </a:r>
            <a:r>
              <a:t>c (OCR)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t</a:t>
            </a:r>
            <a:r>
              <a:rPr>
                <a:latin typeface="Arial"/>
                <a:ea typeface="Arial"/>
                <a:cs typeface="Arial"/>
                <a:sym typeface="Arial"/>
              </a:rPr>
              <a:t>ự </a:t>
            </a:r>
            <a:r>
              <a:t>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ng trích xu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t văn b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n,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vi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tay và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li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u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các tài li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u 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quét như PDF. </a:t>
            </a:r>
          </a:p>
        </p:txBody>
      </p:sp>
      <p:pic>
        <p:nvPicPr>
          <p:cNvPr id="84" name="Screen Shot 2021-11-05 at 16.34.34.png" descr="Screen Shot 2021-11-05 at 16.3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5831" y="3348973"/>
            <a:ext cx="4812336" cy="2855183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1"/>
          <p:cNvSpPr txBox="1"/>
          <p:nvPr/>
        </p:nvSpPr>
        <p:spPr>
          <a:xfrm>
            <a:off x="314325" y="209706"/>
            <a:ext cx="4638674" cy="67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4591" defTabSz="822959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6150" r="0" b="0"/>
          <a:stretch>
            <a:fillRect/>
          </a:stretch>
        </p:blipFill>
        <p:spPr>
          <a:xfrm>
            <a:off x="609046" y="2002587"/>
            <a:ext cx="7925908" cy="37622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sp>
        <p:nvSpPr>
          <p:cNvPr id="88" name="2. Viết ứng dụng minh hoạ về Amazon Textract"/>
          <p:cNvSpPr txBox="1"/>
          <p:nvPr/>
        </p:nvSpPr>
        <p:spPr>
          <a:xfrm>
            <a:off x="609046" y="1093142"/>
            <a:ext cx="5308138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Viết ứng dụng minh hoạ về Amazon Textract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1"/>
          <p:cNvSpPr txBox="1"/>
          <p:nvPr/>
        </p:nvSpPr>
        <p:spPr>
          <a:xfrm>
            <a:off x="324456" y="216104"/>
            <a:ext cx="4638674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8248" defTabSz="841247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91" name="2. Viết ứng dụng minh hoạ về Amazon Textract"/>
          <p:cNvSpPr txBox="1"/>
          <p:nvPr/>
        </p:nvSpPr>
        <p:spPr>
          <a:xfrm>
            <a:off x="155760" y="1029103"/>
            <a:ext cx="4976065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Viết ứng dụng minh hoạ về Amazon Textract  </a:t>
            </a:r>
          </a:p>
        </p:txBody>
      </p:sp>
      <p:sp>
        <p:nvSpPr>
          <p:cNvPr id="92" name="Code :"/>
          <p:cNvSpPr txBox="1"/>
          <p:nvPr/>
        </p:nvSpPr>
        <p:spPr>
          <a:xfrm>
            <a:off x="106910" y="1417110"/>
            <a:ext cx="1141962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00789" indent="-300789">
              <a:buSzPct val="100000"/>
              <a:buAutoNum type="alphaLcParenR" startAt="1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Code : </a:t>
            </a:r>
          </a:p>
        </p:txBody>
      </p:sp>
      <p:sp>
        <p:nvSpPr>
          <p:cNvPr id="93" name="import boto3…"/>
          <p:cNvSpPr txBox="1"/>
          <p:nvPr/>
        </p:nvSpPr>
        <p:spPr>
          <a:xfrm>
            <a:off x="35307" y="1805115"/>
            <a:ext cx="4062446" cy="484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400">
                <a:solidFill>
                  <a:srgbClr val="AF00DB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boto3</a:t>
            </a:r>
          </a:p>
          <a:p>
            <a:pPr defTabSz="457200">
              <a:defRPr sz="14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S3 Bucket Data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s3BucketName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"testtextractapp"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PlaindocumentName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"HK1.png"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FormdocumentName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"HK1.png"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TabledocumentName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"HK1.png"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4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Amazon Textract client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textractmodule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267F99"/>
                </a:solidFill>
              </a:rPr>
              <a:t>boto3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client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'textract'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4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1. PLAINTEXT detection from documents: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response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textractmodule</a:t>
            </a:r>
            <a:r>
              <a:rPr>
                <a:solidFill>
                  <a:srgbClr val="000000"/>
                </a:solidFill>
              </a:rPr>
              <a:t>.detect_document_text(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Document</a:t>
            </a:r>
            <a:r>
              <a:t>={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4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'S3Object'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4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'Bucket'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s3BucketName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defTabSz="457200">
              <a:defRPr sz="14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'Name'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PlaindocumentName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    }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})</a:t>
            </a:r>
          </a:p>
          <a:p>
            <a:pPr defTabSz="457200">
              <a:defRPr sz="1400">
                <a:solidFill>
                  <a:srgbClr val="795E2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'------------- Print Plaintext detected text --'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400">
                <a:solidFill>
                  <a:srgbClr val="AF00DB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item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response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A31515"/>
                </a:solidFill>
              </a:rPr>
              <a:t>"Blocks"</a:t>
            </a:r>
            <a:r>
              <a:rPr>
                <a:solidFill>
                  <a:srgbClr val="000000"/>
                </a:solidFill>
              </a:rPr>
              <a:t>]: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item</a:t>
            </a:r>
            <a:r>
              <a:t>[</a:t>
            </a:r>
            <a:r>
              <a:rPr>
                <a:solidFill>
                  <a:srgbClr val="A31515"/>
                </a:solidFill>
              </a:rPr>
              <a:t>"BlockType"</a:t>
            </a:r>
            <a:r>
              <a:t>] == </a:t>
            </a:r>
            <a:r>
              <a:rPr>
                <a:solidFill>
                  <a:srgbClr val="A31515"/>
                </a:solidFill>
              </a:rPr>
              <a:t>"LINE"</a:t>
            </a:r>
            <a:r>
              <a:t>: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795E26"/>
                </a:solidFill>
              </a:rPr>
              <a:t>print</a:t>
            </a:r>
            <a:r>
              <a:t>(</a:t>
            </a:r>
            <a:r>
              <a:rPr>
                <a:solidFill>
                  <a:srgbClr val="A31515"/>
                </a:solidFill>
              </a:rPr>
              <a:t>'</a:t>
            </a:r>
            <a:r>
              <a:rPr>
                <a:solidFill>
                  <a:srgbClr val="EE0000"/>
                </a:solidFill>
              </a:rPr>
              <a:t>\033</a:t>
            </a:r>
            <a:r>
              <a:rPr>
                <a:solidFill>
                  <a:srgbClr val="A31515"/>
                </a:solidFill>
              </a:rPr>
              <a:t>[92m'</a:t>
            </a:r>
            <a:r>
              <a:t>+</a:t>
            </a:r>
            <a:r>
              <a:rPr>
                <a:solidFill>
                  <a:srgbClr val="001080"/>
                </a:solidFill>
              </a:rPr>
              <a:t>item</a:t>
            </a:r>
            <a:r>
              <a:t>[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t>]+</a:t>
            </a:r>
            <a:r>
              <a:rPr>
                <a:solidFill>
                  <a:srgbClr val="A31515"/>
                </a:solidFill>
              </a:rPr>
              <a:t>'</a:t>
            </a:r>
            <a:r>
              <a:rPr>
                <a:solidFill>
                  <a:srgbClr val="EE0000"/>
                </a:solidFill>
              </a:rPr>
              <a:t>\033</a:t>
            </a:r>
            <a:r>
              <a:rPr>
                <a:solidFill>
                  <a:srgbClr val="A31515"/>
                </a:solidFill>
              </a:rPr>
              <a:t>[92m'</a:t>
            </a:r>
            <a:r>
              <a:t>)</a:t>
            </a:r>
          </a:p>
        </p:txBody>
      </p:sp>
      <p:sp>
        <p:nvSpPr>
          <p:cNvPr id="94" name="# 2. FORM detection from documents:…"/>
          <p:cNvSpPr txBox="1"/>
          <p:nvPr/>
        </p:nvSpPr>
        <p:spPr>
          <a:xfrm>
            <a:off x="4750044" y="1326574"/>
            <a:ext cx="4091046" cy="2567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1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2. FORM detection from documents:</a:t>
            </a:r>
          </a:p>
          <a:p>
            <a:pPr defTabSz="457200">
              <a:defRPr sz="11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response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textractmodule</a:t>
            </a:r>
            <a:r>
              <a:rPr>
                <a:solidFill>
                  <a:srgbClr val="000000"/>
                </a:solidFill>
              </a:rPr>
              <a:t>.analyze_document(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Document</a:t>
            </a:r>
            <a:r>
              <a:t>={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'S3Object'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'Bucket'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s3BucketName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'Name'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FormdocumentName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}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},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FeatureTypes</a:t>
            </a:r>
            <a:r>
              <a:t>=[</a:t>
            </a:r>
            <a:r>
              <a:rPr>
                <a:solidFill>
                  <a:srgbClr val="A31515"/>
                </a:solidFill>
              </a:rPr>
              <a:t>"FORMS"</a:t>
            </a:r>
            <a:r>
              <a:t>])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1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doc</a:t>
            </a:r>
            <a:r>
              <a:rPr>
                <a:solidFill>
                  <a:srgbClr val="000000"/>
                </a:solidFill>
              </a:rPr>
              <a:t> = Document(</a:t>
            </a:r>
            <a:r>
              <a:t>response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457200">
              <a:defRPr sz="1100">
                <a:solidFill>
                  <a:srgbClr val="795E2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'------------- Print Form detected text ------------------------------'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100">
                <a:solidFill>
                  <a:srgbClr val="AF00DB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page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doc</a:t>
            </a:r>
            <a:r>
              <a:rPr>
                <a:solidFill>
                  <a:srgbClr val="000000"/>
                </a:solidFill>
              </a:rPr>
              <a:t>.pages: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for</a:t>
            </a:r>
            <a:r>
              <a:t> </a:t>
            </a:r>
            <a:r>
              <a:rPr>
                <a:solidFill>
                  <a:srgbClr val="001080"/>
                </a:solidFill>
              </a:rPr>
              <a:t>field</a:t>
            </a:r>
            <a: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t> </a:t>
            </a:r>
            <a:r>
              <a:rPr>
                <a:solidFill>
                  <a:srgbClr val="001080"/>
                </a:solidFill>
              </a:rPr>
              <a:t>page</a:t>
            </a:r>
            <a:r>
              <a:t>.form.fields: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795E26"/>
                </a:solidFill>
              </a:rPr>
              <a:t>print</a:t>
            </a:r>
            <a:r>
              <a:t>(</a:t>
            </a:r>
            <a:r>
              <a:rPr>
                <a:solidFill>
                  <a:srgbClr val="A31515"/>
                </a:solidFill>
              </a:rPr>
              <a:t>"Key: 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, Value: 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"</a:t>
            </a:r>
            <a:r>
              <a:t>.</a:t>
            </a:r>
            <a:r>
              <a:rPr>
                <a:solidFill>
                  <a:srgbClr val="795E26"/>
                </a:solidFill>
              </a:rPr>
              <a:t>format</a:t>
            </a:r>
            <a:r>
              <a:t>(</a:t>
            </a:r>
            <a:r>
              <a:rPr>
                <a:solidFill>
                  <a:srgbClr val="001080"/>
                </a:solidFill>
              </a:rPr>
              <a:t>field</a:t>
            </a:r>
            <a:r>
              <a:t>.key, </a:t>
            </a:r>
            <a:r>
              <a:rPr>
                <a:solidFill>
                  <a:srgbClr val="001080"/>
                </a:solidFill>
              </a:rPr>
              <a:t>field</a:t>
            </a:r>
            <a:r>
              <a:t>.value))</a:t>
            </a:r>
            <a:endParaRPr>
              <a:solidFill>
                <a:srgbClr val="A31515"/>
              </a:solidFill>
            </a:endParaRPr>
          </a:p>
        </p:txBody>
      </p:sp>
      <p:sp>
        <p:nvSpPr>
          <p:cNvPr id="95" name="# 3. TABLE data detection from documents:…"/>
          <p:cNvSpPr txBox="1"/>
          <p:nvPr/>
        </p:nvSpPr>
        <p:spPr>
          <a:xfrm>
            <a:off x="4747247" y="3835677"/>
            <a:ext cx="4096640" cy="28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1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3. TABLE data detection from documents:</a:t>
            </a:r>
          </a:p>
          <a:p>
            <a:pPr defTabSz="457200">
              <a:defRPr sz="11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response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textractmodule</a:t>
            </a:r>
            <a:r>
              <a:rPr>
                <a:solidFill>
                  <a:srgbClr val="000000"/>
                </a:solidFill>
              </a:rPr>
              <a:t>.analyze_document(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Document</a:t>
            </a:r>
            <a:r>
              <a:t>={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'S3Object'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'Bucket'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s3BucketName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'Name'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TabledocumentName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}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},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FeatureTypes</a:t>
            </a:r>
            <a:r>
              <a:t>=[</a:t>
            </a:r>
            <a:r>
              <a:rPr>
                <a:solidFill>
                  <a:srgbClr val="A31515"/>
                </a:solidFill>
              </a:rPr>
              <a:t>"TABLES"</a:t>
            </a:r>
            <a:r>
              <a:t>])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1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doc</a:t>
            </a:r>
            <a:r>
              <a:rPr>
                <a:solidFill>
                  <a:srgbClr val="000000"/>
                </a:solidFill>
              </a:rPr>
              <a:t> = Document(</a:t>
            </a:r>
            <a:r>
              <a:t>response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457200">
              <a:defRPr sz="1100">
                <a:solidFill>
                  <a:srgbClr val="795E2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'------------- Print Table detected text ------------------------------'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100">
                <a:solidFill>
                  <a:srgbClr val="AF00DB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page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doc</a:t>
            </a:r>
            <a:r>
              <a:rPr>
                <a:solidFill>
                  <a:srgbClr val="000000"/>
                </a:solidFill>
              </a:rPr>
              <a:t>.pages: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for</a:t>
            </a:r>
            <a:r>
              <a:t> </a:t>
            </a:r>
            <a:r>
              <a:rPr>
                <a:solidFill>
                  <a:srgbClr val="001080"/>
                </a:solidFill>
              </a:rPr>
              <a:t>table</a:t>
            </a:r>
            <a: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t> </a:t>
            </a:r>
            <a:r>
              <a:rPr>
                <a:solidFill>
                  <a:srgbClr val="001080"/>
                </a:solidFill>
              </a:rPr>
              <a:t>page</a:t>
            </a:r>
            <a:r>
              <a:t>.tables: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for</a:t>
            </a:r>
            <a:r>
              <a:t> </a:t>
            </a:r>
            <a:r>
              <a:rPr>
                <a:solidFill>
                  <a:srgbClr val="001080"/>
                </a:solidFill>
              </a:rPr>
              <a:t>r</a:t>
            </a:r>
            <a:r>
              <a:t>, </a:t>
            </a:r>
            <a:r>
              <a:rPr>
                <a:solidFill>
                  <a:srgbClr val="001080"/>
                </a:solidFill>
              </a:rPr>
              <a:t>row</a:t>
            </a:r>
            <a: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t> </a:t>
            </a:r>
            <a:r>
              <a:rPr>
                <a:solidFill>
                  <a:srgbClr val="267F99"/>
                </a:solidFill>
              </a:rPr>
              <a:t>enumerate</a:t>
            </a:r>
            <a:r>
              <a:t>(</a:t>
            </a:r>
            <a:r>
              <a:rPr>
                <a:solidFill>
                  <a:srgbClr val="001080"/>
                </a:solidFill>
              </a:rPr>
              <a:t>table</a:t>
            </a:r>
            <a:r>
              <a:t>.rows):</a:t>
            </a:r>
            <a:endParaRPr>
              <a:solidFill>
                <a:srgbClr val="267F99"/>
              </a:solidFill>
            </a:endParaRP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001080"/>
                </a:solidFill>
              </a:rPr>
              <a:t>itemName</a:t>
            </a:r>
            <a:r>
              <a:t> = </a:t>
            </a:r>
            <a:r>
              <a:rPr>
                <a:solidFill>
                  <a:srgbClr val="A31515"/>
                </a:solidFill>
              </a:rPr>
              <a:t>""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F00DB"/>
                </a:solidFill>
              </a:rPr>
              <a:t>for</a:t>
            </a:r>
            <a:r>
              <a:t> </a:t>
            </a:r>
            <a:r>
              <a:rPr>
                <a:solidFill>
                  <a:srgbClr val="001080"/>
                </a:solidFill>
              </a:rPr>
              <a:t>c</a:t>
            </a:r>
            <a:r>
              <a:t>, </a:t>
            </a:r>
            <a:r>
              <a:rPr>
                <a:solidFill>
                  <a:srgbClr val="001080"/>
                </a:solidFill>
              </a:rPr>
              <a:t>cell</a:t>
            </a:r>
            <a: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t> </a:t>
            </a:r>
            <a:r>
              <a:rPr>
                <a:solidFill>
                  <a:srgbClr val="267F99"/>
                </a:solidFill>
              </a:rPr>
              <a:t>enumerate</a:t>
            </a:r>
            <a:r>
              <a:t>(</a:t>
            </a:r>
            <a:r>
              <a:rPr>
                <a:solidFill>
                  <a:srgbClr val="001080"/>
                </a:solidFill>
              </a:rPr>
              <a:t>row</a:t>
            </a:r>
            <a:r>
              <a:t>.cells):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        </a:t>
            </a:r>
            <a:r>
              <a:rPr>
                <a:solidFill>
                  <a:srgbClr val="795E26"/>
                </a:solidFill>
              </a:rPr>
              <a:t>print</a:t>
            </a:r>
            <a:r>
              <a:t>(</a:t>
            </a:r>
            <a:r>
              <a:rPr>
                <a:solidFill>
                  <a:srgbClr val="A31515"/>
                </a:solidFill>
              </a:rPr>
              <a:t>"Table[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][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] = 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"</a:t>
            </a:r>
            <a:r>
              <a:t>.</a:t>
            </a:r>
            <a:r>
              <a:rPr>
                <a:solidFill>
                  <a:srgbClr val="795E26"/>
                </a:solidFill>
              </a:rPr>
              <a:t>format</a:t>
            </a:r>
            <a:r>
              <a:t>(</a:t>
            </a:r>
            <a:r>
              <a:rPr>
                <a:solidFill>
                  <a:srgbClr val="001080"/>
                </a:solidFill>
              </a:rPr>
              <a:t>r</a:t>
            </a:r>
            <a:r>
              <a:t>, </a:t>
            </a:r>
            <a:r>
              <a:rPr>
                <a:solidFill>
                  <a:srgbClr val="001080"/>
                </a:solidFill>
              </a:rPr>
              <a:t>c</a:t>
            </a:r>
            <a:r>
              <a:t>, </a:t>
            </a:r>
            <a:r>
              <a:rPr>
                <a:solidFill>
                  <a:srgbClr val="001080"/>
                </a:solidFill>
              </a:rPr>
              <a:t>cell</a:t>
            </a:r>
            <a:r>
              <a:t>.text))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1"/>
          <p:cNvSpPr txBox="1"/>
          <p:nvPr/>
        </p:nvSpPr>
        <p:spPr>
          <a:xfrm>
            <a:off x="324455" y="216104"/>
            <a:ext cx="4638676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8248" defTabSz="841247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98" name="2. Viết ứng dụng minh hoạ về Amazon Textract"/>
          <p:cNvSpPr txBox="1"/>
          <p:nvPr/>
        </p:nvSpPr>
        <p:spPr>
          <a:xfrm>
            <a:off x="155760" y="1029103"/>
            <a:ext cx="4976065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Viết ứng dụng minh hoạ về Amazon Textract  </a:t>
            </a:r>
          </a:p>
        </p:txBody>
      </p:sp>
      <p:sp>
        <p:nvSpPr>
          <p:cNvPr id="99" name="b) Demo :"/>
          <p:cNvSpPr txBox="1"/>
          <p:nvPr/>
        </p:nvSpPr>
        <p:spPr>
          <a:xfrm>
            <a:off x="42243" y="1516839"/>
            <a:ext cx="117123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b) Demo : </a:t>
            </a:r>
          </a:p>
        </p:txBody>
      </p:sp>
      <p:pic>
        <p:nvPicPr>
          <p:cNvPr id="100" name="Screen Shot 2021-11-05 at 17.14.14.png" descr="Screen Shot 2021-11-05 at 17.1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6099" y="1422804"/>
            <a:ext cx="7230783" cy="1643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Screen Shot 2021-11-05 at 17.14.45.png" descr="Screen Shot 2021-11-05 at 17.14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844" y="3109203"/>
            <a:ext cx="7285943" cy="3628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"/>
          <p:cNvSpPr txBox="1"/>
          <p:nvPr/>
        </p:nvSpPr>
        <p:spPr>
          <a:xfrm>
            <a:off x="324455" y="216104"/>
            <a:ext cx="4638676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8248" defTabSz="841247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104" name="2. Viết ứng dụng minh hoạ về Amazon Textract"/>
          <p:cNvSpPr txBox="1"/>
          <p:nvPr/>
        </p:nvSpPr>
        <p:spPr>
          <a:xfrm>
            <a:off x="155760" y="1029103"/>
            <a:ext cx="4976065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Viết ứng dụng minh hoạ về Amazon Textract  </a:t>
            </a:r>
          </a:p>
        </p:txBody>
      </p:sp>
      <p:sp>
        <p:nvSpPr>
          <p:cNvPr id="105" name="b) Demo :"/>
          <p:cNvSpPr txBox="1"/>
          <p:nvPr/>
        </p:nvSpPr>
        <p:spPr>
          <a:xfrm>
            <a:off x="42243" y="1516839"/>
            <a:ext cx="117123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b) Demo : </a:t>
            </a:r>
          </a:p>
        </p:txBody>
      </p:sp>
      <p:pic>
        <p:nvPicPr>
          <p:cNvPr id="106" name="Screen Shot 2021-11-05 at 17.16.43.png" descr="Screen Shot 2021-11-05 at 17.16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382" y="1543331"/>
            <a:ext cx="4976067" cy="1725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Screen Shot 2021-11-05 at 17.17.09.png" descr="Screen Shot 2021-11-05 at 17.17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5382" y="3014892"/>
            <a:ext cx="5971597" cy="3843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roblems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70077" defTabSz="850391">
              <a:defRPr sz="3720"/>
            </a:lvl1pPr>
          </a:lstStyle>
          <a:p>
            <a:pPr/>
            <a:r>
              <a:t>Vấn đề phát sinh</a:t>
            </a:r>
          </a:p>
        </p:txBody>
      </p:sp>
      <p:sp>
        <p:nvSpPr>
          <p:cNvPr id="110" name="Các vấn đề lỗi phát sinh trong quá trình triển khai ứng dụng :"/>
          <p:cNvSpPr txBox="1"/>
          <p:nvPr/>
        </p:nvSpPr>
        <p:spPr>
          <a:xfrm>
            <a:off x="851363" y="1783645"/>
            <a:ext cx="6255466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Các vấn đề lỗi phát sinh trong quá trình triển khai ứng dụng 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</p:txBody>
      </p:sp>
      <p:pic>
        <p:nvPicPr>
          <p:cNvPr id="111" name="Screen Shot 2021-11-05 at 17.24.34.png" descr="Screen Shot 2021-11-05 at 17.2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922" y="2458084"/>
            <a:ext cx="7371314" cy="2532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erve">
  <a:themeElements>
    <a:clrScheme name="Verv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0000FF"/>
      </a:hlink>
      <a:folHlink>
        <a:srgbClr val="FF00FF"/>
      </a:folHlink>
    </a:clrScheme>
    <a:fontScheme name="Verv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14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14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erve">
  <a:themeElements>
    <a:clrScheme name="Verv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0000FF"/>
      </a:hlink>
      <a:folHlink>
        <a:srgbClr val="FF00FF"/>
      </a:folHlink>
    </a:clrScheme>
    <a:fontScheme name="Verv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14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14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